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68" r:id="rId5"/>
    <p:sldId id="270" r:id="rId6"/>
    <p:sldId id="275" r:id="rId7"/>
    <p:sldId id="267" r:id="rId8"/>
    <p:sldId id="259" r:id="rId9"/>
    <p:sldId id="266" r:id="rId10"/>
    <p:sldId id="258" r:id="rId11"/>
    <p:sldId id="263" r:id="rId12"/>
    <p:sldId id="265" r:id="rId13"/>
    <p:sldId id="264" r:id="rId14"/>
    <p:sldId id="27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E874A-A95A-4493-8227-1C2113D25F03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1E80-31A7-479E-BD04-AC561B35DF7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5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E874A-A95A-4493-8227-1C2113D25F03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1E80-31A7-479E-BD04-AC561B35D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43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E874A-A95A-4493-8227-1C2113D25F03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1E80-31A7-479E-BD04-AC561B35D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32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E874A-A95A-4493-8227-1C2113D25F03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1E80-31A7-479E-BD04-AC561B35D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2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E874A-A95A-4493-8227-1C2113D25F03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1E80-31A7-479E-BD04-AC561B35DF7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43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E874A-A95A-4493-8227-1C2113D25F03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1E80-31A7-479E-BD04-AC561B35D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1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E874A-A95A-4493-8227-1C2113D25F03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1E80-31A7-479E-BD04-AC561B35D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20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E874A-A95A-4493-8227-1C2113D25F03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1E80-31A7-479E-BD04-AC561B35D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55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E874A-A95A-4493-8227-1C2113D25F03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1E80-31A7-479E-BD04-AC561B35D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54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8FE874A-A95A-4493-8227-1C2113D25F03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A31E80-31A7-479E-BD04-AC561B35D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94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E874A-A95A-4493-8227-1C2113D25F03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1E80-31A7-479E-BD04-AC561B35D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39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8FE874A-A95A-4493-8227-1C2113D25F03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9A31E80-31A7-479E-BD04-AC561B35DF7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707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ynw.github.io/ssj-30262/" TargetMode="External"/><Relationship Id="rId2" Type="http://schemas.openxmlformats.org/officeDocument/2006/relationships/hyperlink" Target="https://gisynw.github.i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synw.github.io/shinylive/" TargetMode="External"/><Relationship Id="rId7" Type="http://schemas.openxmlformats.org/officeDocument/2006/relationships/hyperlink" Target="https://gisynw.github.io/building_3d/" TargetMode="External"/><Relationship Id="rId2" Type="http://schemas.openxmlformats.org/officeDocument/2006/relationships/hyperlink" Target="https://gisynw.github.io/leafletRMa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ynw.github.io/SolarPanel_Providence/" TargetMode="External"/><Relationship Id="rId5" Type="http://schemas.openxmlformats.org/officeDocument/2006/relationships/hyperlink" Target="https://gisynw.github.io/impervious/" TargetMode="External"/><Relationship Id="rId4" Type="http://schemas.openxmlformats.org/officeDocument/2006/relationships/hyperlink" Target="https://utdepps.maps.arcgis.com/apps/dashboards/009d082a54e74019a1568b634869d773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synw.github.io/ssj-302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loc.gov/collections/sanborn-maps/?fa=location_country:united+states%7Clocation_state:massachusetts%7Clocation_county:worcester+county%7Clocation_city:worces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2BBC-0F9F-F9CC-1C9A-1E0DA5438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5637" y="2195224"/>
            <a:ext cx="3927763" cy="900401"/>
          </a:xfrm>
        </p:spPr>
        <p:txBody>
          <a:bodyPr>
            <a:normAutofit fontScale="90000"/>
          </a:bodyPr>
          <a:lstStyle/>
          <a:p>
            <a:r>
              <a:rPr lang="en-US" dirty="0"/>
              <a:t>Y</a:t>
            </a:r>
            <a:r>
              <a:rPr lang="en-US" altLang="zh-CN" dirty="0"/>
              <a:t>anan Wu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EB24E-085A-68FD-909E-E691FB2AA930}"/>
              </a:ext>
            </a:extLst>
          </p:cNvPr>
          <p:cNvSpPr txBox="1"/>
          <p:nvPr/>
        </p:nvSpPr>
        <p:spPr>
          <a:xfrm>
            <a:off x="3055794" y="3581400"/>
            <a:ext cx="6442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Visiting Assistant Professor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4202F-5BA8-5C0A-030F-3BE1F032D543}"/>
              </a:ext>
            </a:extLst>
          </p:cNvPr>
          <p:cNvSpPr txBox="1"/>
          <p:nvPr/>
        </p:nvSpPr>
        <p:spPr>
          <a:xfrm>
            <a:off x="2038351" y="4484906"/>
            <a:ext cx="847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Geography Department, Clark University</a:t>
            </a:r>
          </a:p>
        </p:txBody>
      </p:sp>
    </p:spTree>
    <p:extLst>
      <p:ext uri="{BB962C8B-B14F-4D97-AF65-F5344CB8AC3E}">
        <p14:creationId xmlns:p14="http://schemas.microsoft.com/office/powerpoint/2010/main" val="3179810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5A9D6-ADB3-C96E-E6F6-8C6771683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952" y="643467"/>
            <a:ext cx="7172487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Teaching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EEDB-2387-B269-E492-521F0867A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299" y="643467"/>
            <a:ext cx="331185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3200" cap="all" spc="200" dirty="0">
                <a:solidFill>
                  <a:schemeClr val="tx1"/>
                </a:solidFill>
                <a:latin typeface="+mj-lt"/>
              </a:rPr>
              <a:t>Fall 2024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05250E5-90D0-4E41-B9BD-FF661DE54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1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D62B7-06E8-7E37-C977-3F8E8CC8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3527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SSJ 30262 Web mapping &amp; Open Source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30F8C-0CC7-F942-96C4-E9DEFD87A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GitHub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000" dirty="0"/>
              <a:t>  </a:t>
            </a:r>
            <a:r>
              <a:rPr lang="en-US" sz="3000" dirty="0">
                <a:hlinkClick r:id="rId2"/>
              </a:rPr>
              <a:t>Personal Website </a:t>
            </a:r>
            <a:r>
              <a:rPr lang="en-US" sz="3000" dirty="0"/>
              <a:t>   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600" dirty="0"/>
              <a:t>   Free Hosting and Custom Domain Support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600" dirty="0"/>
              <a:t>   Version Control and Collaboration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600" dirty="0"/>
              <a:t>   Open Source and Learning Opportunity</a:t>
            </a:r>
          </a:p>
          <a:p>
            <a:pPr marL="566928" lvl="3" indent="0">
              <a:buNone/>
            </a:pPr>
            <a:endParaRPr lang="en-US" sz="2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000" dirty="0"/>
              <a:t>  </a:t>
            </a:r>
            <a:r>
              <a:rPr lang="en-US" sz="3000" dirty="0">
                <a:hlinkClick r:id="rId3"/>
              </a:rPr>
              <a:t>Course website</a:t>
            </a:r>
            <a:endParaRPr lang="en-US" sz="3000" dirty="0"/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600" dirty="0"/>
              <a:t>  Accessibility and Convenience for Students</a:t>
            </a:r>
          </a:p>
        </p:txBody>
      </p:sp>
    </p:spTree>
    <p:extLst>
      <p:ext uri="{BB962C8B-B14F-4D97-AF65-F5344CB8AC3E}">
        <p14:creationId xmlns:p14="http://schemas.microsoft.com/office/powerpoint/2010/main" val="2484181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F9497-FDBA-F72A-D936-E065655E6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SSJ 30262 Web mapping &amp; Open Source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3B96D-F5DB-03C9-5D7C-61903424D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sz="3200" dirty="0"/>
              <a:t>Various tools to create interactive map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hlinkClick r:id="rId2"/>
              </a:rPr>
              <a:t>Leaflet in R</a:t>
            </a:r>
            <a:endParaRPr lang="en-US" sz="2000" dirty="0"/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Shiny in R</a:t>
            </a:r>
            <a:endParaRPr lang="en-US" sz="2000" dirty="0"/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>
                <a:hlinkClick r:id="rId4"/>
              </a:rPr>
              <a:t>ArcGIS Products </a:t>
            </a:r>
            <a:endParaRPr lang="en-US" sz="2000" dirty="0"/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Leafmap in Python</a:t>
            </a:r>
            <a:endParaRPr lang="en-US" sz="2000" dirty="0"/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ArcGIS JavaScript API</a:t>
            </a:r>
            <a:endParaRPr lang="en-US" sz="2000" dirty="0"/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>
                <a:hlinkClick r:id="rId7"/>
              </a:rPr>
              <a:t>3D Visualization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01687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20E9-358A-A679-5299-1CB01314E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SSJ 302 Python Programming for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3C20B-0D63-A978-B2EE-BE7177B59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000" dirty="0"/>
              <a:t>   </a:t>
            </a:r>
            <a:r>
              <a:rPr lang="en-US" sz="32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 website</a:t>
            </a:r>
            <a:endParaRPr lang="en-US" sz="3200" dirty="0">
              <a:solidFill>
                <a:srgbClr val="00B0F0"/>
              </a:solidFill>
            </a:endParaRP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000" dirty="0"/>
              <a:t>Python Fundamental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 Pandas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 </a:t>
            </a:r>
            <a:r>
              <a:rPr lang="en-US" sz="2000" dirty="0" err="1"/>
              <a:t>Arcpy</a:t>
            </a:r>
            <a:endParaRPr lang="en-US" sz="2000" dirty="0"/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 Data Visualization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 Raster 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 Custom Tools in ArcGIS</a:t>
            </a:r>
          </a:p>
        </p:txBody>
      </p:sp>
    </p:spTree>
    <p:extLst>
      <p:ext uri="{BB962C8B-B14F-4D97-AF65-F5344CB8AC3E}">
        <p14:creationId xmlns:p14="http://schemas.microsoft.com/office/powerpoint/2010/main" val="2907204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7E2D9-A1A4-F360-11AF-5D24625E7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BF0EE-AF99-999D-70C8-8A5F56AEE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952" y="643467"/>
            <a:ext cx="7172487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Teaching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F6219-54EB-A25E-5BE2-FF162D007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299" y="643467"/>
            <a:ext cx="331185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400" cap="all" spc="200" dirty="0">
                <a:solidFill>
                  <a:schemeClr val="tx1"/>
                </a:solidFill>
                <a:latin typeface="+mj-lt"/>
              </a:rPr>
              <a:t>Spring 2025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05250E5-90D0-4E41-B9BD-FF661DE54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49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9CE8-E511-D13F-4444-F986C93FE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3AC6CB6-449C-85F9-5549-D0F55D96B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8BC8D9-5C65-4E13-4A5E-F54E982EF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55258"/>
            <a:ext cx="10058400" cy="43740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000" dirty="0"/>
              <a:t>   Spatial Database</a:t>
            </a:r>
            <a:endParaRPr lang="en-US" sz="3000" dirty="0">
              <a:solidFill>
                <a:srgbClr val="00B0F0"/>
              </a:solidFill>
            </a:endParaRP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000" dirty="0"/>
              <a:t>QGIS, </a:t>
            </a:r>
            <a:r>
              <a:rPr lang="en-US" sz="2000" dirty="0" err="1"/>
              <a:t>DuckDB</a:t>
            </a:r>
            <a:r>
              <a:rPr lang="en-US" sz="2000" dirty="0"/>
              <a:t>, Python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 Manganin, querying, and analyzing spatial data with database systems.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000" dirty="0"/>
              <a:t>   Intermediate Statistics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 R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 Spatial statistics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000" dirty="0"/>
              <a:t>  Python Programming in GIS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 Python 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 Data visualization, spatial data processing, </a:t>
            </a:r>
          </a:p>
        </p:txBody>
      </p:sp>
    </p:spTree>
    <p:extLst>
      <p:ext uri="{BB962C8B-B14F-4D97-AF65-F5344CB8AC3E}">
        <p14:creationId xmlns:p14="http://schemas.microsoft.com/office/powerpoint/2010/main" val="1476929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A7D91-1FA7-32A6-1843-EE5BB448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19146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I</a:t>
            </a:r>
            <a:r>
              <a:rPr lang="en-US" altLang="zh-CN" dirty="0"/>
              <a:t>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E9787-A40E-8AFC-B656-F54355656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970895" cy="172181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   2019-2024 Doctor of Philosophy in Geospatial Information Sciences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   2017-2019 Master of Arts in Geography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   2012-2016 Bachelor of Science in Resource Environment and Urban-Rural Planning Management 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72493-695E-7E26-9815-E8551F0789B8}"/>
              </a:ext>
            </a:extLst>
          </p:cNvPr>
          <p:cNvSpPr txBox="1"/>
          <p:nvPr/>
        </p:nvSpPr>
        <p:spPr>
          <a:xfrm>
            <a:off x="1066800" y="3567545"/>
            <a:ext cx="5419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 the past years, I have served as 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7DCB60-082C-33EB-C4FF-84E983385EF3}"/>
              </a:ext>
            </a:extLst>
          </p:cNvPr>
          <p:cNvGrpSpPr/>
          <p:nvPr/>
        </p:nvGrpSpPr>
        <p:grpSpPr>
          <a:xfrm>
            <a:off x="5417127" y="4208604"/>
            <a:ext cx="2410046" cy="1951985"/>
            <a:chOff x="1687033" y="4269542"/>
            <a:chExt cx="2410046" cy="1951985"/>
          </a:xfrm>
        </p:grpSpPr>
        <p:pic>
          <p:nvPicPr>
            <p:cNvPr id="5" name="Graphic 4" descr="Teacher with solid fill">
              <a:extLst>
                <a:ext uri="{FF2B5EF4-FFF2-40B4-BE49-F238E27FC236}">
                  <a16:creationId xmlns:a16="http://schemas.microsoft.com/office/drawing/2014/main" id="{71A915BA-FB9A-D006-31A3-A43B06D78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82724" y="4269542"/>
              <a:ext cx="1612605" cy="161260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84E464-CCD0-9611-AC1C-E9C89F4E6924}"/>
                </a:ext>
              </a:extLst>
            </p:cNvPr>
            <p:cNvSpPr txBox="1"/>
            <p:nvPr/>
          </p:nvSpPr>
          <p:spPr>
            <a:xfrm>
              <a:off x="1687033" y="5852195"/>
              <a:ext cx="241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Teaching Assistant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996163-A33B-F7EB-6E1D-7BDCF95CD379}"/>
              </a:ext>
            </a:extLst>
          </p:cNvPr>
          <p:cNvGrpSpPr/>
          <p:nvPr/>
        </p:nvGrpSpPr>
        <p:grpSpPr>
          <a:xfrm>
            <a:off x="1418964" y="4478594"/>
            <a:ext cx="2410046" cy="1681995"/>
            <a:chOff x="5159691" y="4499913"/>
            <a:chExt cx="2410046" cy="1681995"/>
          </a:xfrm>
        </p:grpSpPr>
        <p:pic>
          <p:nvPicPr>
            <p:cNvPr id="13" name="Graphic 12" descr="Research with solid fill">
              <a:extLst>
                <a:ext uri="{FF2B5EF4-FFF2-40B4-BE49-F238E27FC236}">
                  <a16:creationId xmlns:a16="http://schemas.microsoft.com/office/drawing/2014/main" id="{8D547904-1FA3-4213-D56E-C1CE00971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7888" y="4499913"/>
              <a:ext cx="1151861" cy="115186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61C49C-D829-9CFD-80AF-4A0973ABDE70}"/>
                </a:ext>
              </a:extLst>
            </p:cNvPr>
            <p:cNvSpPr txBox="1"/>
            <p:nvPr/>
          </p:nvSpPr>
          <p:spPr>
            <a:xfrm>
              <a:off x="5159691" y="5812576"/>
              <a:ext cx="241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Research Assistant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29DB67-20E3-3191-1382-99B261376512}"/>
              </a:ext>
            </a:extLst>
          </p:cNvPr>
          <p:cNvGrpSpPr/>
          <p:nvPr/>
        </p:nvGrpSpPr>
        <p:grpSpPr>
          <a:xfrm>
            <a:off x="8558567" y="4475243"/>
            <a:ext cx="2410046" cy="1653642"/>
            <a:chOff x="8191422" y="4528266"/>
            <a:chExt cx="2410046" cy="1653642"/>
          </a:xfrm>
        </p:grpSpPr>
        <p:pic>
          <p:nvPicPr>
            <p:cNvPr id="11" name="Graphic 10" descr="Lecturer with solid fill">
              <a:extLst>
                <a:ext uri="{FF2B5EF4-FFF2-40B4-BE49-F238E27FC236}">
                  <a16:creationId xmlns:a16="http://schemas.microsoft.com/office/drawing/2014/main" id="{84C29918-1DFB-F6A5-15B0-1BEA9F0C4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48868" y="4528266"/>
              <a:ext cx="1095154" cy="109515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250F79-1948-B357-A515-84ACDCB9F32C}"/>
                </a:ext>
              </a:extLst>
            </p:cNvPr>
            <p:cNvSpPr txBox="1"/>
            <p:nvPr/>
          </p:nvSpPr>
          <p:spPr>
            <a:xfrm>
              <a:off x="8191422" y="5812576"/>
              <a:ext cx="241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7692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0ED69-9A69-E6CA-821A-68A5A5928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952" y="643467"/>
            <a:ext cx="7172487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282C3-18C7-C186-3814-A211DB0E5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298" y="643467"/>
            <a:ext cx="3618753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400" cap="all" spc="200" dirty="0">
                <a:solidFill>
                  <a:schemeClr val="tx1"/>
                </a:solidFill>
                <a:latin typeface="+mj-lt"/>
              </a:rPr>
              <a:t>Interaction between urban and human</a:t>
            </a:r>
          </a:p>
          <a:p>
            <a:pPr marL="0" indent="0" algn="r">
              <a:buNone/>
            </a:pPr>
            <a:endParaRPr lang="en-US" sz="2400" cap="all" spc="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05250E5-90D0-4E41-B9BD-FF661DE54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95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F2FB-6D7E-3871-8349-47388AFE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89128"/>
            <a:ext cx="10058400" cy="1113572"/>
          </a:xfrm>
        </p:spPr>
        <p:txBody>
          <a:bodyPr/>
          <a:lstStyle/>
          <a:p>
            <a:pPr algn="ctr"/>
            <a:r>
              <a:rPr lang="en-US" dirty="0"/>
              <a:t>Neighborhood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C27D7-5F9D-E7D7-4273-761C43D29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43" y="6464595"/>
            <a:ext cx="10058400" cy="393405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Source: Google Street View</a:t>
            </a:r>
          </a:p>
        </p:txBody>
      </p:sp>
      <p:pic>
        <p:nvPicPr>
          <p:cNvPr id="5" name="Picture 4" descr="A car parked in front of a white building&#10;&#10;Description automatically generated">
            <a:extLst>
              <a:ext uri="{FF2B5EF4-FFF2-40B4-BE49-F238E27FC236}">
                <a16:creationId xmlns:a16="http://schemas.microsoft.com/office/drawing/2014/main" id="{4D92503A-B588-E46F-FCCD-2F781B0EC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59" y="2330933"/>
            <a:ext cx="4614530" cy="3076353"/>
          </a:xfrm>
          <a:prstGeom prst="rect">
            <a:avLst/>
          </a:prstGeom>
        </p:spPr>
      </p:pic>
      <p:pic>
        <p:nvPicPr>
          <p:cNvPr id="7" name="Picture 6" descr="A street with cars parked on it&#10;&#10;Description automatically generated">
            <a:extLst>
              <a:ext uri="{FF2B5EF4-FFF2-40B4-BE49-F238E27FC236}">
                <a16:creationId xmlns:a16="http://schemas.microsoft.com/office/drawing/2014/main" id="{74590F4E-93BB-E386-7C8B-5383EDA1F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63" y="2330933"/>
            <a:ext cx="4614530" cy="307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9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1FF1DC8-504F-FC65-E987-B3A10769F8E5}"/>
              </a:ext>
            </a:extLst>
          </p:cNvPr>
          <p:cNvSpPr txBox="1">
            <a:spLocks/>
          </p:cNvSpPr>
          <p:nvPr/>
        </p:nvSpPr>
        <p:spPr>
          <a:xfrm>
            <a:off x="1287780" y="88000"/>
            <a:ext cx="9865994" cy="7484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+mn-lt"/>
              </a:rPr>
              <a:t>History Geography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5EB2A-E38A-ED7F-D7F3-DD2793143962}"/>
              </a:ext>
            </a:extLst>
          </p:cNvPr>
          <p:cNvSpPr txBox="1"/>
          <p:nvPr/>
        </p:nvSpPr>
        <p:spPr>
          <a:xfrm>
            <a:off x="83127" y="64565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Data Source: </a:t>
            </a:r>
            <a:r>
              <a:rPr lang="en-US" sz="1800" dirty="0">
                <a:solidFill>
                  <a:schemeClr val="bg1"/>
                </a:solidFill>
                <a:hlinkClick r:id="rId2"/>
              </a:rPr>
              <a:t>Sanborn Fire Insurance Map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FC3E6570-2696-0623-6E0F-3E1303DE5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" y="1835088"/>
            <a:ext cx="3608070" cy="4350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D8A87B-2AC9-1440-AD84-ED237980C7F6}"/>
              </a:ext>
            </a:extLst>
          </p:cNvPr>
          <p:cNvSpPr txBox="1"/>
          <p:nvPr/>
        </p:nvSpPr>
        <p:spPr>
          <a:xfrm>
            <a:off x="1046089" y="892333"/>
            <a:ext cx="4449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1892,1910,1936,1937, and 1950</a:t>
            </a:r>
          </a:p>
          <a:p>
            <a:pPr algn="ctr"/>
            <a:r>
              <a:rPr lang="en-US" sz="2400" dirty="0"/>
              <a:t>Building footprint,  Worcester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FB9796-3921-9B90-8771-DD68E5A7C808}"/>
              </a:ext>
            </a:extLst>
          </p:cNvPr>
          <p:cNvSpPr txBox="1"/>
          <p:nvPr/>
        </p:nvSpPr>
        <p:spPr>
          <a:xfrm>
            <a:off x="5667374" y="1307831"/>
            <a:ext cx="5807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Detailed information down to building level: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574A4B-12B2-7D88-4016-F80A3F8A2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063" y="1985131"/>
            <a:ext cx="5807361" cy="234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20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4FAF3-7570-784D-BBE4-25B6D5637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93658"/>
            <a:ext cx="10058400" cy="780197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+mn-lt"/>
              </a:rPr>
              <a:t>Urban Geography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969E6-C605-0885-B727-70CFA5A6D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03258"/>
            <a:ext cx="6550969" cy="3890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CEA7C9-F91E-8BFD-2B27-889D493E7A14}"/>
              </a:ext>
            </a:extLst>
          </p:cNvPr>
          <p:cNvSpPr txBox="1"/>
          <p:nvPr/>
        </p:nvSpPr>
        <p:spPr>
          <a:xfrm>
            <a:off x="7921591" y="2003258"/>
            <a:ext cx="3927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Microsoft Building Footprint with Heights, Boston,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4D46F8-3881-ABF9-0F10-9C5F03CF9599}"/>
              </a:ext>
            </a:extLst>
          </p:cNvPr>
          <p:cNvSpPr txBox="1"/>
          <p:nvPr/>
        </p:nvSpPr>
        <p:spPr>
          <a:xfrm>
            <a:off x="8077200" y="3019425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Urban Density Analysis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Environmental Impact of Urban Form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61F079-8BD8-B623-8020-63D5EA983CBE}"/>
              </a:ext>
            </a:extLst>
          </p:cNvPr>
          <p:cNvSpPr txBox="1"/>
          <p:nvPr/>
        </p:nvSpPr>
        <p:spPr>
          <a:xfrm>
            <a:off x="0" y="6410325"/>
            <a:ext cx="1005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Source: https://www.arcgis.com/home/item.html?id=3b0b8cf27ffb49e2a2c8370f9806f267</a:t>
            </a:r>
          </a:p>
        </p:txBody>
      </p:sp>
    </p:spTree>
    <p:extLst>
      <p:ext uri="{BB962C8B-B14F-4D97-AF65-F5344CB8AC3E}">
        <p14:creationId xmlns:p14="http://schemas.microsoft.com/office/powerpoint/2010/main" val="51021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C48A-740B-A72B-801C-185EB1DCC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6545"/>
            <a:ext cx="10058400" cy="74845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+mn-lt"/>
              </a:rPr>
              <a:t>Evolution of the 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79C831-D397-9920-BE13-93081A56012F}"/>
              </a:ext>
            </a:extLst>
          </p:cNvPr>
          <p:cNvSpPr txBox="1"/>
          <p:nvPr/>
        </p:nvSpPr>
        <p:spPr>
          <a:xfrm>
            <a:off x="6349805" y="1078083"/>
            <a:ext cx="4170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2014-2024</a:t>
            </a:r>
          </a:p>
          <a:p>
            <a:pPr algn="ctr"/>
            <a:r>
              <a:rPr lang="en-US" dirty="0"/>
              <a:t>Building footprint,  Worcester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249589-A44C-C04E-98B2-0BC1F0F61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74" y="2010583"/>
            <a:ext cx="4170076" cy="40376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4100DC-39AB-527E-75FF-A022A4767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5" y="2010583"/>
            <a:ext cx="4010936" cy="41600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F744BAA-E3E2-D62D-186F-2A4A2CC8CCF7}"/>
              </a:ext>
            </a:extLst>
          </p:cNvPr>
          <p:cNvSpPr txBox="1"/>
          <p:nvPr/>
        </p:nvSpPr>
        <p:spPr>
          <a:xfrm>
            <a:off x="1285442" y="1078083"/>
            <a:ext cx="4170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1892</a:t>
            </a:r>
          </a:p>
          <a:p>
            <a:pPr algn="ctr"/>
            <a:r>
              <a:rPr lang="en-US" dirty="0"/>
              <a:t>Building footprint,  Worcester</a:t>
            </a:r>
          </a:p>
        </p:txBody>
      </p:sp>
    </p:spTree>
    <p:extLst>
      <p:ext uri="{BB962C8B-B14F-4D97-AF65-F5344CB8AC3E}">
        <p14:creationId xmlns:p14="http://schemas.microsoft.com/office/powerpoint/2010/main" val="2069832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68882-A081-959C-1187-C8AC6D9BE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A900B-F214-90B7-5FE8-E756D18E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305" y="842522"/>
            <a:ext cx="10515600" cy="66819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</a:t>
            </a:r>
            <a:r>
              <a:rPr lang="en-US" altLang="zh-CN" sz="4000" dirty="0"/>
              <a:t>ransportation Geography</a:t>
            </a: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555DDE-12C5-9079-6E7D-03FAE02FC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46" y="2176401"/>
            <a:ext cx="5222137" cy="38390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43BC05-DA98-242A-B546-F9247EB4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572" y="2030845"/>
            <a:ext cx="3318687" cy="413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95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F803-431C-DB82-C812-1E11DF83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08734"/>
            <a:ext cx="10058400" cy="92479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+mn-lt"/>
              </a:rPr>
              <a:t>Social Geography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370F1-6417-FB0D-E3B9-8E225A26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05" y="1956391"/>
            <a:ext cx="4011179" cy="4203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462B1-EEB6-FB36-D377-FF7505D2A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504" y="3007575"/>
            <a:ext cx="5994991" cy="210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440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1887</TotalTime>
  <Words>303</Words>
  <Application>Microsoft Office PowerPoint</Application>
  <PresentationFormat>Widescreen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Retrospect</vt:lpstr>
      <vt:lpstr>Yanan Wu</vt:lpstr>
      <vt:lpstr>Introduction</vt:lpstr>
      <vt:lpstr>Research</vt:lpstr>
      <vt:lpstr>Neighborhood environment</vt:lpstr>
      <vt:lpstr>PowerPoint Presentation</vt:lpstr>
      <vt:lpstr>Urban Geography</vt:lpstr>
      <vt:lpstr>Evolution of the city</vt:lpstr>
      <vt:lpstr>PowerPoint Presentation</vt:lpstr>
      <vt:lpstr>Social Geography</vt:lpstr>
      <vt:lpstr>Teaching</vt:lpstr>
      <vt:lpstr>SSJ 30262 Web mapping &amp; Open Source GIS</vt:lpstr>
      <vt:lpstr>SSJ 30262 Web mapping &amp; Open Source GIS</vt:lpstr>
      <vt:lpstr>SSJ 302 Python Programming for GIS</vt:lpstr>
      <vt:lpstr>Teaching</vt:lpstr>
      <vt:lpstr>Course 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Wu, Yanan</dc:creator>
  <cp:lastModifiedBy>Wu, Yanan</cp:lastModifiedBy>
  <cp:revision>2</cp:revision>
  <dcterms:created xsi:type="dcterms:W3CDTF">2024-11-09T00:28:33Z</dcterms:created>
  <dcterms:modified xsi:type="dcterms:W3CDTF">2024-11-11T03:59:39Z</dcterms:modified>
</cp:coreProperties>
</file>